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E1BBF-6671-4B41-A831-B25837D771FF}" type="datetimeFigureOut">
              <a:rPr lang="uk-UA" smtClean="0"/>
              <a:t>27.03.2024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40B14-984C-4FB4-A25B-3B8F28A169B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71718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060A-B1AB-42A4-A769-3D9128D3CB99}" type="datetime1">
              <a:rPr lang="uk-UA" smtClean="0"/>
              <a:t>27.03.2024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672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0C94-8EA5-460B-998F-BF0E5BB231E0}" type="datetime1">
              <a:rPr lang="uk-UA" smtClean="0"/>
              <a:t>27.03.2024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713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CD5C0-3656-4BF5-AD86-AB60DA3FDF7C}" type="datetime1">
              <a:rPr lang="uk-UA" smtClean="0"/>
              <a:t>27.03.2024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1638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6BCC-9DA0-4A3A-BD98-D5DCB8E0C4A7}" type="datetime1">
              <a:rPr lang="uk-UA" smtClean="0"/>
              <a:t>27.03.2024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57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F0D4-131B-47FB-A461-7D9BF56AE79A}" type="datetime1">
              <a:rPr lang="uk-UA" smtClean="0"/>
              <a:t>27.03.2024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246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0BAF-A4A5-430B-943C-797D583E34A6}" type="datetime1">
              <a:rPr lang="uk-UA" smtClean="0"/>
              <a:t>27.03.2024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9486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8CA3-D9D5-4087-95FA-F7FC34F04D97}" type="datetime1">
              <a:rPr lang="uk-UA" smtClean="0"/>
              <a:t>27.03.2024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97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0ED99-5DA7-4F90-8489-CC67AA74863B}" type="datetime1">
              <a:rPr lang="uk-UA" smtClean="0"/>
              <a:t>27.03.2024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554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917F9-603D-49B3-A8D2-B3A34A368552}" type="datetime1">
              <a:rPr lang="uk-UA" smtClean="0"/>
              <a:t>27.03.2024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507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B78-A477-4A90-A38A-31F3B47DB4F0}" type="datetime1">
              <a:rPr lang="uk-UA" smtClean="0"/>
              <a:t>27.03.2024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934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4D12-81AA-4D63-BE66-DDDE584B6ED7}" type="datetime1">
              <a:rPr lang="uk-UA" smtClean="0"/>
              <a:t>27.03.2024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422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B97D0-DE7B-48D6-8A2E-64729504400A}" type="datetime1">
              <a:rPr lang="uk-UA" smtClean="0"/>
              <a:t>27.03.2024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34A1E-A517-426E-8BC4-E7EC4F67B0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230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63289" y="117563"/>
            <a:ext cx="844731" cy="8447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/>
          <p:cNvSpPr/>
          <p:nvPr/>
        </p:nvSpPr>
        <p:spPr>
          <a:xfrm>
            <a:off x="3675017" y="966664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6379029" y="189419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8286206" y="2105304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6733062" y="3866612"/>
            <a:ext cx="1371601" cy="140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196739" y="4153990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10567855" y="2044359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/>
          <p:cNvSpPr/>
          <p:nvPr/>
        </p:nvSpPr>
        <p:spPr>
          <a:xfrm>
            <a:off x="181253" y="5342710"/>
            <a:ext cx="1166947" cy="1166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542656" y="4881155"/>
            <a:ext cx="770709" cy="7707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/>
          <p:cNvSpPr/>
          <p:nvPr/>
        </p:nvSpPr>
        <p:spPr>
          <a:xfrm>
            <a:off x="3509556" y="5290465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/>
          <p:cNvSpPr/>
          <p:nvPr/>
        </p:nvSpPr>
        <p:spPr>
          <a:xfrm>
            <a:off x="11382105" y="189419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11194873" y="4458792"/>
            <a:ext cx="883918" cy="8839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8286206" y="6368147"/>
            <a:ext cx="370115" cy="3701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4218758" y="2751911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6117772" y="1728666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Овал 19"/>
          <p:cNvSpPr/>
          <p:nvPr/>
        </p:nvSpPr>
        <p:spPr>
          <a:xfrm>
            <a:off x="9535892" y="343990"/>
            <a:ext cx="896977" cy="89263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9489622" y="3509560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Овал 22"/>
          <p:cNvSpPr/>
          <p:nvPr/>
        </p:nvSpPr>
        <p:spPr>
          <a:xfrm>
            <a:off x="4941569" y="6011097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5053449" y="4528462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9215850" y="5155479"/>
            <a:ext cx="640077" cy="6400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1008020" y="1641569"/>
            <a:ext cx="1258387" cy="12583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Прямокутник 1"/>
          <p:cNvSpPr/>
          <p:nvPr/>
        </p:nvSpPr>
        <p:spPr>
          <a:xfrm>
            <a:off x="827314" y="117563"/>
            <a:ext cx="1306285" cy="1754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9" name="Picture 2" descr="https://mobilnist.kpi.ua/wp-content/uploads/2021/08/shield-k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34" y="156751"/>
            <a:ext cx="1096424" cy="16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вал 4"/>
          <p:cNvSpPr/>
          <p:nvPr/>
        </p:nvSpPr>
        <p:spPr>
          <a:xfrm>
            <a:off x="2420982" y="1214845"/>
            <a:ext cx="374469" cy="37446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/>
          <p:cNvSpPr/>
          <p:nvPr/>
        </p:nvSpPr>
        <p:spPr>
          <a:xfrm>
            <a:off x="3056709" y="966664"/>
            <a:ext cx="6432913" cy="9361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TextBox 21"/>
          <p:cNvSpPr txBox="1"/>
          <p:nvPr/>
        </p:nvSpPr>
        <p:spPr>
          <a:xfrm>
            <a:off x="3257006" y="1108183"/>
            <a:ext cx="595884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«Покращення якості зображення на границях кольорів за допомогою нейронної мережі»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7" name="Прямокутник 26"/>
          <p:cNvSpPr/>
          <p:nvPr/>
        </p:nvSpPr>
        <p:spPr>
          <a:xfrm>
            <a:off x="7375321" y="3742515"/>
            <a:ext cx="3718562" cy="2599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uk-UA" dirty="0"/>
          </a:p>
        </p:txBody>
      </p:sp>
      <p:sp>
        <p:nvSpPr>
          <p:cNvPr id="28" name="TextBox 27"/>
          <p:cNvSpPr txBox="1"/>
          <p:nvPr/>
        </p:nvSpPr>
        <p:spPr>
          <a:xfrm>
            <a:off x="7418863" y="3752035"/>
            <a:ext cx="329512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Вступ</a:t>
            </a:r>
            <a:endParaRPr lang="en-US" sz="2000" dirty="0" smtClean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Тема </a:t>
            </a:r>
            <a:r>
              <a:rPr lang="uk-UA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та її актуальність</a:t>
            </a:r>
          </a:p>
          <a:p>
            <a:r>
              <a:rPr lang="uk-UA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Мета розробки</a:t>
            </a:r>
          </a:p>
          <a:p>
            <a:r>
              <a:rPr lang="uk-UA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Існуючі рішення</a:t>
            </a:r>
          </a:p>
          <a:p>
            <a:r>
              <a:rPr lang="uk-UA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Опис архітектури</a:t>
            </a:r>
          </a:p>
          <a:p>
            <a:r>
              <a:rPr lang="uk-UA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Аналіз математичних методів</a:t>
            </a:r>
          </a:p>
          <a:p>
            <a:r>
              <a:rPr lang="uk-UA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Демонстрація </a:t>
            </a:r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результатів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Q&amp;A part 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endParaRPr lang="uk-UA" dirty="0"/>
          </a:p>
        </p:txBody>
      </p:sp>
      <p:sp>
        <p:nvSpPr>
          <p:cNvPr id="30" name="TextBox 29"/>
          <p:cNvSpPr txBox="1"/>
          <p:nvPr/>
        </p:nvSpPr>
        <p:spPr>
          <a:xfrm>
            <a:off x="10647864" y="3787170"/>
            <a:ext cx="467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00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01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02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03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04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05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06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07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48594" y="2360023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uk-UA" dirty="0"/>
          </a:p>
        </p:txBody>
      </p:sp>
      <p:sp>
        <p:nvSpPr>
          <p:cNvPr id="33" name="TextBox 32"/>
          <p:cNvSpPr txBox="1"/>
          <p:nvPr/>
        </p:nvSpPr>
        <p:spPr>
          <a:xfrm>
            <a:off x="11498704" y="6309602"/>
            <a:ext cx="4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  <a:latin typeface="Bahnschrift SemiCondensed" panose="020B0502040204020203" pitchFamily="34" charset="0"/>
              </a:rPr>
              <a:t>00</a:t>
            </a:r>
            <a:endParaRPr lang="uk-UA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03371" y="1935868"/>
            <a:ext cx="3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Lexend" pitchFamily="2" charset="0"/>
              </a:rPr>
              <a:t>KM-01 | Romanetskiy Nick</a:t>
            </a:r>
            <a:endParaRPr lang="uk-U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8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63289" y="117563"/>
            <a:ext cx="844731" cy="8447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/>
          <p:cNvSpPr/>
          <p:nvPr/>
        </p:nvSpPr>
        <p:spPr>
          <a:xfrm>
            <a:off x="3675017" y="966664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6379029" y="189419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8286206" y="2105304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6733062" y="3866612"/>
            <a:ext cx="1371601" cy="140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196739" y="4153990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10567855" y="2044359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/>
          <p:cNvSpPr/>
          <p:nvPr/>
        </p:nvSpPr>
        <p:spPr>
          <a:xfrm>
            <a:off x="181253" y="5342710"/>
            <a:ext cx="1166947" cy="1166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542656" y="4881155"/>
            <a:ext cx="770709" cy="7707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/>
          <p:cNvSpPr/>
          <p:nvPr/>
        </p:nvSpPr>
        <p:spPr>
          <a:xfrm>
            <a:off x="3509556" y="5290465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/>
          <p:cNvSpPr/>
          <p:nvPr/>
        </p:nvSpPr>
        <p:spPr>
          <a:xfrm>
            <a:off x="11382105" y="189419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11194873" y="4458792"/>
            <a:ext cx="883918" cy="8839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8286206" y="6368147"/>
            <a:ext cx="370115" cy="3701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4218758" y="2751911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6117772" y="1728666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Овал 19"/>
          <p:cNvSpPr/>
          <p:nvPr/>
        </p:nvSpPr>
        <p:spPr>
          <a:xfrm>
            <a:off x="9535892" y="343990"/>
            <a:ext cx="896977" cy="89263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9489622" y="3509560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Овал 22"/>
          <p:cNvSpPr/>
          <p:nvPr/>
        </p:nvSpPr>
        <p:spPr>
          <a:xfrm>
            <a:off x="4941569" y="6011097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5053449" y="4528462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9215850" y="5155479"/>
            <a:ext cx="640077" cy="6400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1008020" y="1641569"/>
            <a:ext cx="1258387" cy="12583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/>
          <p:cNvSpPr/>
          <p:nvPr/>
        </p:nvSpPr>
        <p:spPr>
          <a:xfrm>
            <a:off x="2420982" y="1214845"/>
            <a:ext cx="374469" cy="37446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Прямокутник 28"/>
          <p:cNvSpPr/>
          <p:nvPr/>
        </p:nvSpPr>
        <p:spPr>
          <a:xfrm>
            <a:off x="4718170" y="920341"/>
            <a:ext cx="3306561" cy="411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TextBox 29"/>
          <p:cNvSpPr txBox="1"/>
          <p:nvPr/>
        </p:nvSpPr>
        <p:spPr>
          <a:xfrm>
            <a:off x="4718170" y="914897"/>
            <a:ext cx="33065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Демонстрація результатів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" name="Прямокутник 1"/>
          <p:cNvSpPr/>
          <p:nvPr/>
        </p:nvSpPr>
        <p:spPr>
          <a:xfrm>
            <a:off x="4840838" y="1312072"/>
            <a:ext cx="3061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@Coursework_nn_test_bot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47" y="1937389"/>
            <a:ext cx="3201910" cy="4180660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56" y="1937389"/>
            <a:ext cx="3776080" cy="418066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498704" y="6309602"/>
            <a:ext cx="4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  <a:latin typeface="Bahnschrift SemiCondensed" panose="020B0502040204020203" pitchFamily="34" charset="0"/>
              </a:rPr>
              <a:t>06</a:t>
            </a:r>
            <a:endParaRPr lang="uk-UA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527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63289" y="117563"/>
            <a:ext cx="844731" cy="8447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/>
          <p:cNvSpPr/>
          <p:nvPr/>
        </p:nvSpPr>
        <p:spPr>
          <a:xfrm>
            <a:off x="3675017" y="966664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6379029" y="189419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8286206" y="2105304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6733062" y="3866612"/>
            <a:ext cx="1371601" cy="140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196739" y="4153990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10567855" y="2044359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/>
          <p:cNvSpPr/>
          <p:nvPr/>
        </p:nvSpPr>
        <p:spPr>
          <a:xfrm>
            <a:off x="181253" y="5342710"/>
            <a:ext cx="1166947" cy="1166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542656" y="4881155"/>
            <a:ext cx="770709" cy="7707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/>
          <p:cNvSpPr/>
          <p:nvPr/>
        </p:nvSpPr>
        <p:spPr>
          <a:xfrm>
            <a:off x="3509556" y="5290465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/>
          <p:cNvSpPr/>
          <p:nvPr/>
        </p:nvSpPr>
        <p:spPr>
          <a:xfrm>
            <a:off x="11382105" y="189419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11194873" y="4458792"/>
            <a:ext cx="883918" cy="8839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8286206" y="6368147"/>
            <a:ext cx="370115" cy="3701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4218758" y="2751911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6117772" y="1728666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Овал 19"/>
          <p:cNvSpPr/>
          <p:nvPr/>
        </p:nvSpPr>
        <p:spPr>
          <a:xfrm>
            <a:off x="9535892" y="343990"/>
            <a:ext cx="896977" cy="89263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9489622" y="3509560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Овал 22"/>
          <p:cNvSpPr/>
          <p:nvPr/>
        </p:nvSpPr>
        <p:spPr>
          <a:xfrm>
            <a:off x="4941569" y="6011097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5053449" y="4528462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9215850" y="5155479"/>
            <a:ext cx="640077" cy="6400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1008020" y="1641569"/>
            <a:ext cx="1258387" cy="12583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/>
          <p:cNvSpPr/>
          <p:nvPr/>
        </p:nvSpPr>
        <p:spPr>
          <a:xfrm>
            <a:off x="2420982" y="1214845"/>
            <a:ext cx="374469" cy="37446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/>
          <p:cNvSpPr/>
          <p:nvPr/>
        </p:nvSpPr>
        <p:spPr>
          <a:xfrm>
            <a:off x="5128139" y="2563987"/>
            <a:ext cx="2744535" cy="1195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7" name="TextBox 26"/>
          <p:cNvSpPr txBox="1"/>
          <p:nvPr/>
        </p:nvSpPr>
        <p:spPr>
          <a:xfrm>
            <a:off x="5367628" y="2528434"/>
            <a:ext cx="263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Lexend" pitchFamily="2" charset="0"/>
              </a:rPr>
              <a:t>Q&amp;A</a:t>
            </a:r>
            <a:endParaRPr lang="uk-UA" sz="7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498704" y="6309602"/>
            <a:ext cx="4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  <a:latin typeface="Bahnschrift SemiCondensed" panose="020B0502040204020203" pitchFamily="34" charset="0"/>
              </a:rPr>
              <a:t>07</a:t>
            </a:r>
            <a:endParaRPr lang="uk-UA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34868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63289" y="117563"/>
            <a:ext cx="844731" cy="8447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/>
          <p:cNvSpPr/>
          <p:nvPr/>
        </p:nvSpPr>
        <p:spPr>
          <a:xfrm>
            <a:off x="3675017" y="966664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6379029" y="189419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8286206" y="2105304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6733062" y="3866612"/>
            <a:ext cx="1371601" cy="140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196739" y="4153990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10567855" y="2044359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/>
          <p:cNvSpPr/>
          <p:nvPr/>
        </p:nvSpPr>
        <p:spPr>
          <a:xfrm>
            <a:off x="181253" y="5342710"/>
            <a:ext cx="1166947" cy="1166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542656" y="4881155"/>
            <a:ext cx="770709" cy="7707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/>
          <p:cNvSpPr/>
          <p:nvPr/>
        </p:nvSpPr>
        <p:spPr>
          <a:xfrm>
            <a:off x="3509556" y="5290465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/>
          <p:cNvSpPr/>
          <p:nvPr/>
        </p:nvSpPr>
        <p:spPr>
          <a:xfrm>
            <a:off x="11382105" y="189419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11194873" y="4458792"/>
            <a:ext cx="883918" cy="8839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8286206" y="6368147"/>
            <a:ext cx="370115" cy="3701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4218758" y="2751911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6117772" y="1728666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Овал 19"/>
          <p:cNvSpPr/>
          <p:nvPr/>
        </p:nvSpPr>
        <p:spPr>
          <a:xfrm>
            <a:off x="9535892" y="343990"/>
            <a:ext cx="896977" cy="89263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9489622" y="3509560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Овал 22"/>
          <p:cNvSpPr/>
          <p:nvPr/>
        </p:nvSpPr>
        <p:spPr>
          <a:xfrm>
            <a:off x="4941569" y="6011097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5053449" y="4528462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9215850" y="5155479"/>
            <a:ext cx="640077" cy="6400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1008020" y="1641569"/>
            <a:ext cx="1258387" cy="12583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/>
          <p:cNvSpPr/>
          <p:nvPr/>
        </p:nvSpPr>
        <p:spPr>
          <a:xfrm>
            <a:off x="2420982" y="1214845"/>
            <a:ext cx="374469" cy="37446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2" name="Прямокутник 31"/>
          <p:cNvSpPr/>
          <p:nvPr/>
        </p:nvSpPr>
        <p:spPr>
          <a:xfrm>
            <a:off x="3056709" y="966664"/>
            <a:ext cx="6432913" cy="9361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3" name="TextBox 32"/>
          <p:cNvSpPr txBox="1"/>
          <p:nvPr/>
        </p:nvSpPr>
        <p:spPr>
          <a:xfrm>
            <a:off x="3257006" y="1108183"/>
            <a:ext cx="595884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«Покращення якості зображення на границях кольорів за допомогою нейронної мережі»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4" name="Прямокутник 33"/>
          <p:cNvSpPr/>
          <p:nvPr/>
        </p:nvSpPr>
        <p:spPr>
          <a:xfrm>
            <a:off x="418011" y="2671687"/>
            <a:ext cx="6048104" cy="3524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7" name="Picture 2" descr="150+ Artificial Intelligence Statistics for March 2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1" y="2671377"/>
            <a:ext cx="5864136" cy="30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343174" y="5638808"/>
            <a:ext cx="5827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exend" pitchFamily="2" charset="0"/>
              </a:rPr>
              <a:t>https://www.techopedia.com/wp-content/uploads/2023/07/AI-related-roles.png</a:t>
            </a:r>
            <a:endParaRPr lang="uk-UA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498704" y="6309602"/>
            <a:ext cx="4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  <a:latin typeface="Bahnschrift SemiCondensed" panose="020B0502040204020203" pitchFamily="34" charset="0"/>
              </a:rPr>
              <a:t>01</a:t>
            </a:r>
            <a:endParaRPr lang="uk-UA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46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63289" y="117563"/>
            <a:ext cx="844731" cy="8447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/>
          <p:cNvSpPr/>
          <p:nvPr/>
        </p:nvSpPr>
        <p:spPr>
          <a:xfrm>
            <a:off x="3675017" y="966664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6379029" y="189419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8286206" y="2105304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6733062" y="3866612"/>
            <a:ext cx="1371601" cy="140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196739" y="4153990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10567855" y="2044359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/>
          <p:cNvSpPr/>
          <p:nvPr/>
        </p:nvSpPr>
        <p:spPr>
          <a:xfrm>
            <a:off x="181253" y="5342710"/>
            <a:ext cx="1166947" cy="1166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542656" y="4881155"/>
            <a:ext cx="770709" cy="7707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/>
          <p:cNvSpPr/>
          <p:nvPr/>
        </p:nvSpPr>
        <p:spPr>
          <a:xfrm>
            <a:off x="3509556" y="5290465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/>
          <p:cNvSpPr/>
          <p:nvPr/>
        </p:nvSpPr>
        <p:spPr>
          <a:xfrm>
            <a:off x="11382105" y="189419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11194873" y="4458792"/>
            <a:ext cx="883918" cy="8839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8286206" y="6368147"/>
            <a:ext cx="370115" cy="3701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4218758" y="2751911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6117772" y="1728666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Овал 19"/>
          <p:cNvSpPr/>
          <p:nvPr/>
        </p:nvSpPr>
        <p:spPr>
          <a:xfrm>
            <a:off x="9535892" y="343990"/>
            <a:ext cx="896977" cy="89263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9489622" y="3509560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Овал 22"/>
          <p:cNvSpPr/>
          <p:nvPr/>
        </p:nvSpPr>
        <p:spPr>
          <a:xfrm>
            <a:off x="4941569" y="6011097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5053449" y="4528462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9215850" y="5155479"/>
            <a:ext cx="640077" cy="6400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1008020" y="1641569"/>
            <a:ext cx="1258387" cy="12583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/>
          <p:cNvSpPr/>
          <p:nvPr/>
        </p:nvSpPr>
        <p:spPr>
          <a:xfrm>
            <a:off x="2420982" y="1214845"/>
            <a:ext cx="374469" cy="37446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2" name="Прямокутник 31"/>
          <p:cNvSpPr/>
          <p:nvPr/>
        </p:nvSpPr>
        <p:spPr>
          <a:xfrm>
            <a:off x="5049095" y="920946"/>
            <a:ext cx="2662345" cy="411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3" name="TextBox 32"/>
          <p:cNvSpPr txBox="1"/>
          <p:nvPr/>
        </p:nvSpPr>
        <p:spPr>
          <a:xfrm>
            <a:off x="5106217" y="899655"/>
            <a:ext cx="2536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Мета розробки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" name="Прямокутник 1"/>
          <p:cNvSpPr/>
          <p:nvPr/>
        </p:nvSpPr>
        <p:spPr>
          <a:xfrm>
            <a:off x="2584269" y="2741015"/>
            <a:ext cx="7271658" cy="13280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2728507" y="2878189"/>
            <a:ext cx="6983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Розробити власний сервіс для покращення якості фотографій на границях кольорів. Використовувати сучасні рішення при створенні застосунку. Розробити зручний і зрозумілий інтерфейс.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498704" y="6309602"/>
            <a:ext cx="4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  <a:latin typeface="Bahnschrift SemiCondensed" panose="020B0502040204020203" pitchFamily="34" charset="0"/>
              </a:rPr>
              <a:t>02</a:t>
            </a:r>
            <a:endParaRPr lang="uk-UA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69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63289" y="117563"/>
            <a:ext cx="844731" cy="8447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/>
          <p:cNvSpPr/>
          <p:nvPr/>
        </p:nvSpPr>
        <p:spPr>
          <a:xfrm>
            <a:off x="3675017" y="966664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6379029" y="189419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8286206" y="2105304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6733062" y="3866612"/>
            <a:ext cx="1371601" cy="140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196739" y="4153990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10567855" y="2044359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/>
          <p:cNvSpPr/>
          <p:nvPr/>
        </p:nvSpPr>
        <p:spPr>
          <a:xfrm>
            <a:off x="181253" y="5342710"/>
            <a:ext cx="1166947" cy="1166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542656" y="4881155"/>
            <a:ext cx="770709" cy="7707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/>
          <p:cNvSpPr/>
          <p:nvPr/>
        </p:nvSpPr>
        <p:spPr>
          <a:xfrm>
            <a:off x="3509556" y="5290465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/>
          <p:cNvSpPr/>
          <p:nvPr/>
        </p:nvSpPr>
        <p:spPr>
          <a:xfrm>
            <a:off x="11382105" y="189419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11194873" y="4458792"/>
            <a:ext cx="883918" cy="8839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8286206" y="6368147"/>
            <a:ext cx="370115" cy="3701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4218758" y="2751911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6117772" y="1728666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Овал 19"/>
          <p:cNvSpPr/>
          <p:nvPr/>
        </p:nvSpPr>
        <p:spPr>
          <a:xfrm>
            <a:off x="9535892" y="343990"/>
            <a:ext cx="896977" cy="89263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9489622" y="3509560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Овал 22"/>
          <p:cNvSpPr/>
          <p:nvPr/>
        </p:nvSpPr>
        <p:spPr>
          <a:xfrm>
            <a:off x="4941569" y="6011097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5053449" y="4528462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9215850" y="5155479"/>
            <a:ext cx="640077" cy="6400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1008020" y="1641569"/>
            <a:ext cx="1258387" cy="12583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/>
          <p:cNvSpPr/>
          <p:nvPr/>
        </p:nvSpPr>
        <p:spPr>
          <a:xfrm>
            <a:off x="2420982" y="1214845"/>
            <a:ext cx="374469" cy="37446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4" name="Прямокутник 33"/>
          <p:cNvSpPr/>
          <p:nvPr/>
        </p:nvSpPr>
        <p:spPr>
          <a:xfrm>
            <a:off x="418011" y="2671687"/>
            <a:ext cx="6048104" cy="3524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TextBox 37"/>
          <p:cNvSpPr txBox="1"/>
          <p:nvPr/>
        </p:nvSpPr>
        <p:spPr>
          <a:xfrm>
            <a:off x="343174" y="5638808"/>
            <a:ext cx="5827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exend" pitchFamily="2" charset="0"/>
              </a:rPr>
              <a:t>https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exend" pitchFamily="2" charset="0"/>
              </a:rPr>
              <a:t>://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exend" pitchFamily="2" charset="0"/>
              </a:rPr>
              <a:t>avc.ai/media/ai-enhanced-video.fd763fe4.mp4</a:t>
            </a:r>
            <a:endParaRPr lang="uk-UA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Прямокутник 28"/>
          <p:cNvSpPr/>
          <p:nvPr/>
        </p:nvSpPr>
        <p:spPr>
          <a:xfrm>
            <a:off x="5049095" y="920946"/>
            <a:ext cx="2662345" cy="411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TextBox 29"/>
          <p:cNvSpPr txBox="1"/>
          <p:nvPr/>
        </p:nvSpPr>
        <p:spPr>
          <a:xfrm>
            <a:off x="5106217" y="899655"/>
            <a:ext cx="2536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Існуючі рішення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3" name="ai-enhanced-video.fd763fe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058" y="1994268"/>
            <a:ext cx="5952786" cy="3348442"/>
          </a:xfrm>
          <a:prstGeom prst="rect">
            <a:avLst/>
          </a:prstGeom>
        </p:spPr>
      </p:pic>
      <p:pic>
        <p:nvPicPr>
          <p:cNvPr id="2052" name="Picture 4" descr="AVCLabs Video Enhancer AI Tech Sp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855" y="2688782"/>
            <a:ext cx="30480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1498704" y="6309602"/>
            <a:ext cx="4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  <a:latin typeface="Bahnschrift SemiCondensed" panose="020B0502040204020203" pitchFamily="34" charset="0"/>
              </a:rPr>
              <a:t>03</a:t>
            </a:r>
            <a:endParaRPr lang="uk-UA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22445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icWish AI Photo Editor | Free Online Photo Editing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5" y="3131149"/>
            <a:ext cx="41148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/>
          <p:cNvSpPr/>
          <p:nvPr/>
        </p:nvSpPr>
        <p:spPr>
          <a:xfrm>
            <a:off x="163289" y="117563"/>
            <a:ext cx="844731" cy="8447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/>
          <p:cNvSpPr/>
          <p:nvPr/>
        </p:nvSpPr>
        <p:spPr>
          <a:xfrm>
            <a:off x="3675017" y="966664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6379029" y="189419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8286206" y="2105304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6733062" y="3866612"/>
            <a:ext cx="1371601" cy="140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196739" y="4153990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10567855" y="2044359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/>
          <p:cNvSpPr/>
          <p:nvPr/>
        </p:nvSpPr>
        <p:spPr>
          <a:xfrm>
            <a:off x="181253" y="5342710"/>
            <a:ext cx="1166947" cy="1166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542656" y="4881155"/>
            <a:ext cx="770709" cy="7707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/>
          <p:cNvSpPr/>
          <p:nvPr/>
        </p:nvSpPr>
        <p:spPr>
          <a:xfrm>
            <a:off x="3509556" y="5290465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/>
          <p:cNvSpPr/>
          <p:nvPr/>
        </p:nvSpPr>
        <p:spPr>
          <a:xfrm>
            <a:off x="11382105" y="189419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11194873" y="4458792"/>
            <a:ext cx="883918" cy="8839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8286206" y="6368147"/>
            <a:ext cx="370115" cy="3701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4218758" y="2751911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6117772" y="1728666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Овал 19"/>
          <p:cNvSpPr/>
          <p:nvPr/>
        </p:nvSpPr>
        <p:spPr>
          <a:xfrm>
            <a:off x="9535892" y="343990"/>
            <a:ext cx="896977" cy="89263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9489622" y="3509560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Овал 22"/>
          <p:cNvSpPr/>
          <p:nvPr/>
        </p:nvSpPr>
        <p:spPr>
          <a:xfrm>
            <a:off x="4941569" y="6011097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5053449" y="4528462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9215850" y="5155479"/>
            <a:ext cx="640077" cy="6400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1008020" y="1641569"/>
            <a:ext cx="1258387" cy="12583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/>
          <p:cNvSpPr/>
          <p:nvPr/>
        </p:nvSpPr>
        <p:spPr>
          <a:xfrm>
            <a:off x="2420982" y="1214845"/>
            <a:ext cx="374469" cy="37446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4" name="Прямокутник 33"/>
          <p:cNvSpPr/>
          <p:nvPr/>
        </p:nvSpPr>
        <p:spPr>
          <a:xfrm>
            <a:off x="6006491" y="2671377"/>
            <a:ext cx="5462698" cy="3524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TextBox 37"/>
          <p:cNvSpPr txBox="1"/>
          <p:nvPr/>
        </p:nvSpPr>
        <p:spPr>
          <a:xfrm>
            <a:off x="5931654" y="5638498"/>
            <a:ext cx="553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exend" pitchFamily="2" charset="0"/>
              </a:rPr>
              <a:t>https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exend" pitchFamily="2" charset="0"/>
              </a:rPr>
              <a:t>://cfcdn.apowersoft.info/astro/picwish/_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exend" pitchFamily="2" charset="0"/>
              </a:rPr>
              <a:t>astro/banner-img-before.f02572d6.png</a:t>
            </a:r>
            <a:endParaRPr lang="uk-UA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Прямокутник 28"/>
          <p:cNvSpPr/>
          <p:nvPr/>
        </p:nvSpPr>
        <p:spPr>
          <a:xfrm>
            <a:off x="5049095" y="920946"/>
            <a:ext cx="2662345" cy="411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TextBox 29"/>
          <p:cNvSpPr txBox="1"/>
          <p:nvPr/>
        </p:nvSpPr>
        <p:spPr>
          <a:xfrm>
            <a:off x="5106217" y="899655"/>
            <a:ext cx="2536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Існуючі рішення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4098" name="Picture 2" descr="PicWish AI Photo Editor | Free Online Photo Editing Tool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02" b="23932" l="61111" r="930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82" y="2952347"/>
            <a:ext cx="41148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475" y="2230494"/>
            <a:ext cx="5458714" cy="332236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498704" y="6309602"/>
            <a:ext cx="4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  <a:latin typeface="Bahnschrift SemiCondensed" panose="020B0502040204020203" pitchFamily="34" charset="0"/>
              </a:rPr>
              <a:t>03</a:t>
            </a:r>
            <a:endParaRPr lang="uk-UA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31692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63289" y="117563"/>
            <a:ext cx="844731" cy="8447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/>
          <p:cNvSpPr/>
          <p:nvPr/>
        </p:nvSpPr>
        <p:spPr>
          <a:xfrm>
            <a:off x="3675017" y="966664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6379029" y="189419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8286206" y="2105304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6733062" y="3866612"/>
            <a:ext cx="1371601" cy="140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196739" y="4153990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10567855" y="2044359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/>
          <p:cNvSpPr/>
          <p:nvPr/>
        </p:nvSpPr>
        <p:spPr>
          <a:xfrm>
            <a:off x="181253" y="5342710"/>
            <a:ext cx="1166947" cy="1166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542656" y="4881155"/>
            <a:ext cx="770709" cy="7707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/>
          <p:cNvSpPr/>
          <p:nvPr/>
        </p:nvSpPr>
        <p:spPr>
          <a:xfrm>
            <a:off x="3509556" y="5290465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/>
          <p:cNvSpPr/>
          <p:nvPr/>
        </p:nvSpPr>
        <p:spPr>
          <a:xfrm>
            <a:off x="11382105" y="189419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11194873" y="4458792"/>
            <a:ext cx="883918" cy="8839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8286206" y="6368147"/>
            <a:ext cx="370115" cy="3701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4218758" y="2751911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6117772" y="1728666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Овал 19"/>
          <p:cNvSpPr/>
          <p:nvPr/>
        </p:nvSpPr>
        <p:spPr>
          <a:xfrm>
            <a:off x="9535892" y="343990"/>
            <a:ext cx="896977" cy="89263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9489622" y="3509560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Овал 22"/>
          <p:cNvSpPr/>
          <p:nvPr/>
        </p:nvSpPr>
        <p:spPr>
          <a:xfrm>
            <a:off x="4941569" y="6011097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5053449" y="4528462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9215850" y="5155479"/>
            <a:ext cx="640077" cy="6400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1008020" y="1641569"/>
            <a:ext cx="1258387" cy="12583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/>
          <p:cNvSpPr/>
          <p:nvPr/>
        </p:nvSpPr>
        <p:spPr>
          <a:xfrm>
            <a:off x="2420982" y="1214845"/>
            <a:ext cx="374469" cy="37446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Прямокутник 28"/>
          <p:cNvSpPr/>
          <p:nvPr/>
        </p:nvSpPr>
        <p:spPr>
          <a:xfrm>
            <a:off x="5049095" y="920946"/>
            <a:ext cx="2662345" cy="411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TextBox 29"/>
          <p:cNvSpPr txBox="1"/>
          <p:nvPr/>
        </p:nvSpPr>
        <p:spPr>
          <a:xfrm>
            <a:off x="5106217" y="899655"/>
            <a:ext cx="2536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Опис архітектури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309812"/>
            <a:ext cx="8886825" cy="22383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498704" y="6309602"/>
            <a:ext cx="46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  <a:latin typeface="Bahnschrift SemiCondensed" panose="020B0502040204020203" pitchFamily="34" charset="0"/>
              </a:rPr>
              <a:t>04</a:t>
            </a:r>
            <a:endParaRPr lang="uk-UA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316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63289" y="117563"/>
            <a:ext cx="844731" cy="8447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/>
          <p:cNvSpPr/>
          <p:nvPr/>
        </p:nvSpPr>
        <p:spPr>
          <a:xfrm>
            <a:off x="3675017" y="966664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6379029" y="189419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8286206" y="2105304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6733062" y="3866612"/>
            <a:ext cx="1371601" cy="140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196739" y="4153990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10567855" y="2044359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/>
          <p:cNvSpPr/>
          <p:nvPr/>
        </p:nvSpPr>
        <p:spPr>
          <a:xfrm>
            <a:off x="181253" y="5342710"/>
            <a:ext cx="1166947" cy="1166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542656" y="4881155"/>
            <a:ext cx="770709" cy="7707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/>
          <p:cNvSpPr/>
          <p:nvPr/>
        </p:nvSpPr>
        <p:spPr>
          <a:xfrm>
            <a:off x="3509556" y="5290465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/>
          <p:cNvSpPr/>
          <p:nvPr/>
        </p:nvSpPr>
        <p:spPr>
          <a:xfrm>
            <a:off x="11382105" y="189419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11194873" y="4458792"/>
            <a:ext cx="883918" cy="8839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8286206" y="6368147"/>
            <a:ext cx="370115" cy="3701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4218758" y="2751911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6117772" y="1728666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Овал 19"/>
          <p:cNvSpPr/>
          <p:nvPr/>
        </p:nvSpPr>
        <p:spPr>
          <a:xfrm>
            <a:off x="9535892" y="343990"/>
            <a:ext cx="896977" cy="89263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9489622" y="3509560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Овал 22"/>
          <p:cNvSpPr/>
          <p:nvPr/>
        </p:nvSpPr>
        <p:spPr>
          <a:xfrm>
            <a:off x="4941569" y="6011097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5053449" y="4528462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9215850" y="5155479"/>
            <a:ext cx="640077" cy="6400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1008020" y="1641569"/>
            <a:ext cx="1258387" cy="12583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/>
          <p:cNvSpPr/>
          <p:nvPr/>
        </p:nvSpPr>
        <p:spPr>
          <a:xfrm>
            <a:off x="2420982" y="1214845"/>
            <a:ext cx="374469" cy="37446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Прямокутник 28"/>
          <p:cNvSpPr/>
          <p:nvPr/>
        </p:nvSpPr>
        <p:spPr>
          <a:xfrm>
            <a:off x="4718170" y="920341"/>
            <a:ext cx="3306561" cy="411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TextBox 29"/>
          <p:cNvSpPr txBox="1"/>
          <p:nvPr/>
        </p:nvSpPr>
        <p:spPr>
          <a:xfrm>
            <a:off x="4718170" y="914897"/>
            <a:ext cx="33065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Аналіз математичних методів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" name="Прямокутник 1"/>
          <p:cNvSpPr/>
          <p:nvPr/>
        </p:nvSpPr>
        <p:spPr>
          <a:xfrm>
            <a:off x="529597" y="1641570"/>
            <a:ext cx="7575066" cy="3721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1" name="Picture 2" descr="Beginners Guide to Convolutional Neural Networks | by Sabina Pokhrel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7" y="2035498"/>
            <a:ext cx="65627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67705" y="4717062"/>
            <a:ext cx="521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https://miro.medium.com/v2/resize:fit:1400/1*u2el-HrqRPVk7x0xlvs_CA.png</a:t>
            </a:r>
            <a:endParaRPr lang="uk-U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498704" y="6309602"/>
            <a:ext cx="4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  <a:latin typeface="Bahnschrift SemiCondensed" panose="020B0502040204020203" pitchFamily="34" charset="0"/>
              </a:rPr>
              <a:t>05</a:t>
            </a:r>
            <a:endParaRPr lang="uk-UA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21768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63289" y="117563"/>
            <a:ext cx="844731" cy="8447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/>
          <p:cNvSpPr/>
          <p:nvPr/>
        </p:nvSpPr>
        <p:spPr>
          <a:xfrm>
            <a:off x="3675017" y="966664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6379029" y="189419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8286206" y="2105304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6733062" y="3866612"/>
            <a:ext cx="1371601" cy="140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196739" y="4153990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10567855" y="2044359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/>
          <p:cNvSpPr/>
          <p:nvPr/>
        </p:nvSpPr>
        <p:spPr>
          <a:xfrm>
            <a:off x="181253" y="5342710"/>
            <a:ext cx="1166947" cy="1166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542656" y="4881155"/>
            <a:ext cx="770709" cy="7707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/>
          <p:cNvSpPr/>
          <p:nvPr/>
        </p:nvSpPr>
        <p:spPr>
          <a:xfrm>
            <a:off x="3509556" y="5290465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/>
          <p:cNvSpPr/>
          <p:nvPr/>
        </p:nvSpPr>
        <p:spPr>
          <a:xfrm>
            <a:off x="11382105" y="189419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11194873" y="4458792"/>
            <a:ext cx="883918" cy="8839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8286206" y="6368147"/>
            <a:ext cx="370115" cy="3701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4218758" y="2751911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6117772" y="1728666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Овал 19"/>
          <p:cNvSpPr/>
          <p:nvPr/>
        </p:nvSpPr>
        <p:spPr>
          <a:xfrm>
            <a:off x="9535892" y="343990"/>
            <a:ext cx="896977" cy="89263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9489622" y="3509560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Овал 22"/>
          <p:cNvSpPr/>
          <p:nvPr/>
        </p:nvSpPr>
        <p:spPr>
          <a:xfrm>
            <a:off x="4941569" y="6011097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5053449" y="4528462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9215850" y="5155479"/>
            <a:ext cx="640077" cy="6400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1008020" y="1641569"/>
            <a:ext cx="1258387" cy="12583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/>
          <p:cNvSpPr/>
          <p:nvPr/>
        </p:nvSpPr>
        <p:spPr>
          <a:xfrm>
            <a:off x="2420982" y="1214845"/>
            <a:ext cx="374469" cy="37446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Прямокутник 28"/>
          <p:cNvSpPr/>
          <p:nvPr/>
        </p:nvSpPr>
        <p:spPr>
          <a:xfrm>
            <a:off x="4718170" y="920341"/>
            <a:ext cx="3306561" cy="411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TextBox 29"/>
          <p:cNvSpPr txBox="1"/>
          <p:nvPr/>
        </p:nvSpPr>
        <p:spPr>
          <a:xfrm>
            <a:off x="4718170" y="914897"/>
            <a:ext cx="33065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Аналіз математичних методів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" name="Прямокутник 1"/>
          <p:cNvSpPr/>
          <p:nvPr/>
        </p:nvSpPr>
        <p:spPr>
          <a:xfrm>
            <a:off x="529597" y="1641570"/>
            <a:ext cx="5914746" cy="399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TextBox 21"/>
          <p:cNvSpPr txBox="1"/>
          <p:nvPr/>
        </p:nvSpPr>
        <p:spPr>
          <a:xfrm>
            <a:off x="567705" y="4717062"/>
            <a:ext cx="5214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https://b2633864.smushcdn.com/2633864/wp-content/uploads/2021/08/residual_dense_block-768x428.jpeg?lossy=2&amp;strip=1&amp;webp=1</a:t>
            </a:r>
            <a:endParaRPr lang="uk-U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170" name="Picture 2" descr="https://b2633864.smushcdn.com/2633864/wp-content/uploads/2021/08/residual_dense_block.jpeg?size=600x334&amp;lossy=2&amp;strip=1&amp;web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0" y="1561827"/>
            <a:ext cx="57150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1498704" y="6309602"/>
            <a:ext cx="4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  <a:latin typeface="Bahnschrift SemiCondensed" panose="020B0502040204020203" pitchFamily="34" charset="0"/>
              </a:rPr>
              <a:t>05</a:t>
            </a:r>
            <a:endParaRPr lang="uk-UA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472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63289" y="117563"/>
            <a:ext cx="844731" cy="8447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/>
          <p:cNvSpPr/>
          <p:nvPr/>
        </p:nvSpPr>
        <p:spPr>
          <a:xfrm>
            <a:off x="3675017" y="966664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6379029" y="189419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/>
          <p:cNvSpPr/>
          <p:nvPr/>
        </p:nvSpPr>
        <p:spPr>
          <a:xfrm>
            <a:off x="8286206" y="2105304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6733062" y="3866612"/>
            <a:ext cx="1371601" cy="140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196739" y="4153990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10567855" y="2044359"/>
            <a:ext cx="627018" cy="627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/>
          <p:cNvSpPr/>
          <p:nvPr/>
        </p:nvSpPr>
        <p:spPr>
          <a:xfrm>
            <a:off x="181253" y="5342710"/>
            <a:ext cx="1166947" cy="1166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542656" y="4881155"/>
            <a:ext cx="770709" cy="7707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/>
          <p:cNvSpPr/>
          <p:nvPr/>
        </p:nvSpPr>
        <p:spPr>
          <a:xfrm>
            <a:off x="3509556" y="5290465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/>
          <p:cNvSpPr/>
          <p:nvPr/>
        </p:nvSpPr>
        <p:spPr>
          <a:xfrm>
            <a:off x="11382105" y="189419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11194873" y="4458792"/>
            <a:ext cx="883918" cy="8839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8286206" y="6368147"/>
            <a:ext cx="370115" cy="3701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4218758" y="2751911"/>
            <a:ext cx="722811" cy="7228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6117772" y="1728666"/>
            <a:ext cx="696686" cy="69668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Овал 19"/>
          <p:cNvSpPr/>
          <p:nvPr/>
        </p:nvSpPr>
        <p:spPr>
          <a:xfrm>
            <a:off x="9535892" y="343990"/>
            <a:ext cx="896977" cy="89263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9489622" y="3509560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Овал 22"/>
          <p:cNvSpPr/>
          <p:nvPr/>
        </p:nvSpPr>
        <p:spPr>
          <a:xfrm>
            <a:off x="4941569" y="6011097"/>
            <a:ext cx="709749" cy="7271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5053449" y="4528462"/>
            <a:ext cx="627017" cy="6270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9215850" y="5155479"/>
            <a:ext cx="640077" cy="64007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1008020" y="1641569"/>
            <a:ext cx="1258387" cy="12583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/>
          <p:cNvSpPr/>
          <p:nvPr/>
        </p:nvSpPr>
        <p:spPr>
          <a:xfrm>
            <a:off x="2420982" y="1214845"/>
            <a:ext cx="374469" cy="37446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Прямокутник 28"/>
          <p:cNvSpPr/>
          <p:nvPr/>
        </p:nvSpPr>
        <p:spPr>
          <a:xfrm>
            <a:off x="4718170" y="920341"/>
            <a:ext cx="3306561" cy="411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TextBox 29"/>
          <p:cNvSpPr txBox="1"/>
          <p:nvPr/>
        </p:nvSpPr>
        <p:spPr>
          <a:xfrm>
            <a:off x="4718170" y="914897"/>
            <a:ext cx="33065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  <a:latin typeface="Bahnschrift SemiCondensed" panose="020B0502040204020203" pitchFamily="34" charset="0"/>
              </a:rPr>
              <a:t>Демонстрація результатів</a:t>
            </a:r>
            <a:endParaRPr lang="uk-UA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46" y="2092239"/>
            <a:ext cx="3116061" cy="2927617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051" y="2094433"/>
            <a:ext cx="3113726" cy="292542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349" y="2133684"/>
            <a:ext cx="3071949" cy="288617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498704" y="6309602"/>
            <a:ext cx="42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  <a:latin typeface="Bahnschrift SemiCondensed" panose="020B0502040204020203" pitchFamily="34" charset="0"/>
              </a:rPr>
              <a:t>06</a:t>
            </a:r>
            <a:endParaRPr lang="uk-UA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37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127</Words>
  <Application>Microsoft Office PowerPoint</Application>
  <PresentationFormat>Широкий екран</PresentationFormat>
  <Paragraphs>46</Paragraphs>
  <Slides>11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11</vt:i4>
      </vt:variant>
    </vt:vector>
  </HeadingPairs>
  <TitlesOfParts>
    <vt:vector size="17" baseType="lpstr">
      <vt:lpstr>Arial</vt:lpstr>
      <vt:lpstr>Bahnschrift SemiCondensed</vt:lpstr>
      <vt:lpstr>Calibri</vt:lpstr>
      <vt:lpstr>Calibri Light</vt:lpstr>
      <vt:lpstr>Lexend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Token</dc:creator>
  <cp:lastModifiedBy>Token</cp:lastModifiedBy>
  <cp:revision>19</cp:revision>
  <dcterms:created xsi:type="dcterms:W3CDTF">2024-03-26T22:46:38Z</dcterms:created>
  <dcterms:modified xsi:type="dcterms:W3CDTF">2024-03-27T14:37:43Z</dcterms:modified>
</cp:coreProperties>
</file>